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handoutMasterIdLst>
    <p:handoutMasterId r:id="rId13"/>
  </p:handoutMasterIdLst>
  <p:sldIdLst>
    <p:sldId id="261" r:id="rId2"/>
    <p:sldId id="270" r:id="rId3"/>
    <p:sldId id="266" r:id="rId4"/>
    <p:sldId id="263" r:id="rId5"/>
    <p:sldId id="276" r:id="rId6"/>
    <p:sldId id="265" r:id="rId7"/>
    <p:sldId id="269" r:id="rId8"/>
    <p:sldId id="262" r:id="rId9"/>
    <p:sldId id="272" r:id="rId10"/>
    <p:sldId id="277" r:id="rId11"/>
    <p:sldId id="275" r:id="rId12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" userDrawn="1">
          <p15:clr>
            <a:srgbClr val="A4A3A4"/>
          </p15:clr>
        </p15:guide>
        <p15:guide id="2" pos="15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276" autoAdjust="0"/>
  </p:normalViewPr>
  <p:slideViewPr>
    <p:cSldViewPr snapToGrid="0" showGuides="1">
      <p:cViewPr varScale="1">
        <p:scale>
          <a:sx n="86" d="100"/>
          <a:sy n="86" d="100"/>
        </p:scale>
        <p:origin x="1470" y="78"/>
      </p:cViewPr>
      <p:guideLst>
        <p:guide orient="horz" pos="192"/>
        <p:guide pos="15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4BA84B-2921-4915-97D7-6FE180C0B71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A08118-24A9-40A8-8F4F-816E9C1617BC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sz="2400" b="1">
              <a:solidFill>
                <a:schemeClr val="tx1"/>
              </a:solidFill>
            </a:rPr>
            <a:t>CRITICAL THINKING</a:t>
          </a:r>
          <a:endParaRPr lang="en-US" sz="2400" b="1" dirty="0">
            <a:solidFill>
              <a:schemeClr val="tx1"/>
            </a:solidFill>
          </a:endParaRPr>
        </a:p>
      </dgm:t>
    </dgm:pt>
    <dgm:pt modelId="{4C5DCE08-D95A-473F-AAEC-0A0EFBCF7806}" type="parTrans" cxnId="{7C1A28C8-A282-495B-95DD-4E1F61D2D623}">
      <dgm:prSet/>
      <dgm:spPr/>
      <dgm:t>
        <a:bodyPr/>
        <a:lstStyle/>
        <a:p>
          <a:endParaRPr lang="en-US" sz="2000" b="1"/>
        </a:p>
      </dgm:t>
    </dgm:pt>
    <dgm:pt modelId="{8718A868-736B-463F-98AA-F6614B4B8F37}" type="sibTrans" cxnId="{7C1A28C8-A282-495B-95DD-4E1F61D2D623}">
      <dgm:prSet/>
      <dgm:spPr/>
      <dgm:t>
        <a:bodyPr/>
        <a:lstStyle/>
        <a:p>
          <a:endParaRPr lang="en-US" sz="2000" b="1"/>
        </a:p>
      </dgm:t>
    </dgm:pt>
    <dgm:pt modelId="{7C008E7F-9079-4736-8E57-49BEBBD2CD25}">
      <dgm:prSet custT="1"/>
      <dgm:spPr>
        <a:ln w="28575">
          <a:solidFill>
            <a:schemeClr val="tx1"/>
          </a:solidFill>
        </a:ln>
      </dgm:spPr>
      <dgm:t>
        <a:bodyPr lIns="0" tIns="0" rIns="0" bIns="0"/>
        <a:lstStyle/>
        <a:p>
          <a:pPr algn="r"/>
          <a:r>
            <a:rPr lang="en-US" sz="2400" b="1">
              <a:solidFill>
                <a:schemeClr val="tx1"/>
              </a:solidFill>
            </a:rPr>
            <a:t>TEAMWORK</a:t>
          </a:r>
          <a:endParaRPr lang="en-US" sz="2400" b="1" dirty="0">
            <a:solidFill>
              <a:schemeClr val="tx1"/>
            </a:solidFill>
          </a:endParaRPr>
        </a:p>
      </dgm:t>
    </dgm:pt>
    <dgm:pt modelId="{53A329B1-E1C6-4314-8F99-4056C531AB89}" type="parTrans" cxnId="{AAFBFCE0-AA52-42BC-AC46-409C3DE187A1}">
      <dgm:prSet/>
      <dgm:spPr/>
      <dgm:t>
        <a:bodyPr/>
        <a:lstStyle/>
        <a:p>
          <a:endParaRPr lang="en-US" sz="2000" b="1"/>
        </a:p>
      </dgm:t>
    </dgm:pt>
    <dgm:pt modelId="{1DE6FDA7-B49A-4948-80D0-AD6810B4F489}" type="sibTrans" cxnId="{AAFBFCE0-AA52-42BC-AC46-409C3DE187A1}">
      <dgm:prSet/>
      <dgm:spPr/>
      <dgm:t>
        <a:bodyPr/>
        <a:lstStyle/>
        <a:p>
          <a:endParaRPr lang="en-US" sz="2000" b="1"/>
        </a:p>
      </dgm:t>
    </dgm:pt>
    <dgm:pt modelId="{616F57AF-97F1-487A-9E32-60B49C75F70D}">
      <dgm:prSet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sz="2400" b="1">
              <a:solidFill>
                <a:schemeClr val="tx1"/>
              </a:solidFill>
            </a:rPr>
            <a:t>TECHNICAL SKILLS</a:t>
          </a:r>
          <a:endParaRPr lang="en-US" sz="2400" b="1" dirty="0">
            <a:solidFill>
              <a:schemeClr val="tx1"/>
            </a:solidFill>
          </a:endParaRPr>
        </a:p>
      </dgm:t>
    </dgm:pt>
    <dgm:pt modelId="{DF4CD7C8-6012-4928-B634-3EB4EF0E9798}" type="parTrans" cxnId="{FE3DFDD7-689C-4284-9B1A-B255DEF2C0EF}">
      <dgm:prSet/>
      <dgm:spPr/>
      <dgm:t>
        <a:bodyPr/>
        <a:lstStyle/>
        <a:p>
          <a:endParaRPr lang="en-US" sz="2000" b="1"/>
        </a:p>
      </dgm:t>
    </dgm:pt>
    <dgm:pt modelId="{5E818A77-0ECC-4148-A0D6-F3CC30963FE2}" type="sibTrans" cxnId="{FE3DFDD7-689C-4284-9B1A-B255DEF2C0EF}">
      <dgm:prSet/>
      <dgm:spPr/>
      <dgm:t>
        <a:bodyPr/>
        <a:lstStyle/>
        <a:p>
          <a:endParaRPr lang="en-US" sz="2000" b="1"/>
        </a:p>
      </dgm:t>
    </dgm:pt>
    <dgm:pt modelId="{0579F7E1-BF92-4565-B5C8-3587FBFFCD7A}">
      <dgm:prSet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sz="2400" b="1">
              <a:solidFill>
                <a:schemeClr val="tx1"/>
              </a:solidFill>
            </a:rPr>
            <a:t>POWER SKILLS</a:t>
          </a:r>
          <a:endParaRPr lang="en-US" sz="2400" b="1" dirty="0">
            <a:solidFill>
              <a:schemeClr val="tx1"/>
            </a:solidFill>
          </a:endParaRPr>
        </a:p>
      </dgm:t>
    </dgm:pt>
    <dgm:pt modelId="{73BB1AEC-D2CA-4125-A07F-C99F585DBDC8}" type="parTrans" cxnId="{9D813CD1-ACBC-40F0-B0EC-2C70EFFFA109}">
      <dgm:prSet/>
      <dgm:spPr/>
      <dgm:t>
        <a:bodyPr/>
        <a:lstStyle/>
        <a:p>
          <a:endParaRPr lang="en-US" sz="2000" b="1"/>
        </a:p>
      </dgm:t>
    </dgm:pt>
    <dgm:pt modelId="{F5E777B6-098D-4A3E-8114-2124B897BEFF}" type="sibTrans" cxnId="{9D813CD1-ACBC-40F0-B0EC-2C70EFFFA109}">
      <dgm:prSet/>
      <dgm:spPr/>
      <dgm:t>
        <a:bodyPr/>
        <a:lstStyle/>
        <a:p>
          <a:endParaRPr lang="en-US" sz="2000" b="1"/>
        </a:p>
      </dgm:t>
    </dgm:pt>
    <dgm:pt modelId="{AEF5A1AF-3E88-4779-B74B-1B37D8F5A6E5}" type="pres">
      <dgm:prSet presAssocID="{CC4BA84B-2921-4915-97D7-6FE180C0B71F}" presName="Name0" presStyleCnt="0">
        <dgm:presLayoutVars>
          <dgm:dir/>
          <dgm:animLvl val="lvl"/>
          <dgm:resizeHandles val="exact"/>
        </dgm:presLayoutVars>
      </dgm:prSet>
      <dgm:spPr/>
    </dgm:pt>
    <dgm:pt modelId="{51DDA689-8BEC-4855-8BC5-E57C962BD98D}" type="pres">
      <dgm:prSet presAssocID="{C2A08118-24A9-40A8-8F4F-816E9C1617B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14F96A2-9838-405A-8CA1-9DD175B03A65}" type="pres">
      <dgm:prSet presAssocID="{8718A868-736B-463F-98AA-F6614B4B8F37}" presName="parTxOnlySpace" presStyleCnt="0"/>
      <dgm:spPr/>
    </dgm:pt>
    <dgm:pt modelId="{9C564EEB-3A19-4025-922B-B15D86DFDC78}" type="pres">
      <dgm:prSet presAssocID="{7C008E7F-9079-4736-8E57-49BEBBD2CD2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94C75FF-7147-40D7-920C-C8B693BB99E1}" type="pres">
      <dgm:prSet presAssocID="{1DE6FDA7-B49A-4948-80D0-AD6810B4F489}" presName="parTxOnlySpace" presStyleCnt="0"/>
      <dgm:spPr/>
    </dgm:pt>
    <dgm:pt modelId="{37C030F7-252A-4427-BE3B-63B34E572E4A}" type="pres">
      <dgm:prSet presAssocID="{616F57AF-97F1-487A-9E32-60B49C75F70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530DD82-CECF-4DD3-87A9-8726E5733336}" type="pres">
      <dgm:prSet presAssocID="{5E818A77-0ECC-4148-A0D6-F3CC30963FE2}" presName="parTxOnlySpace" presStyleCnt="0"/>
      <dgm:spPr/>
    </dgm:pt>
    <dgm:pt modelId="{67A3A19F-E112-44D4-80CF-34B28BF6B2AD}" type="pres">
      <dgm:prSet presAssocID="{0579F7E1-BF92-4565-B5C8-3587FBFFCD7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5B9365E-04AE-45D1-838D-4018BFA17F50}" type="presOf" srcId="{0579F7E1-BF92-4565-B5C8-3587FBFFCD7A}" destId="{67A3A19F-E112-44D4-80CF-34B28BF6B2AD}" srcOrd="0" destOrd="0" presId="urn:microsoft.com/office/officeart/2005/8/layout/chevron1"/>
    <dgm:cxn modelId="{AC9E416A-4D6B-4878-96F4-32FE4EC48649}" type="presOf" srcId="{7C008E7F-9079-4736-8E57-49BEBBD2CD25}" destId="{9C564EEB-3A19-4025-922B-B15D86DFDC78}" srcOrd="0" destOrd="0" presId="urn:microsoft.com/office/officeart/2005/8/layout/chevron1"/>
    <dgm:cxn modelId="{A393D0A2-BB79-4D66-8D51-B8C2FA409142}" type="presOf" srcId="{C2A08118-24A9-40A8-8F4F-816E9C1617BC}" destId="{51DDA689-8BEC-4855-8BC5-E57C962BD98D}" srcOrd="0" destOrd="0" presId="urn:microsoft.com/office/officeart/2005/8/layout/chevron1"/>
    <dgm:cxn modelId="{7C1A28C8-A282-495B-95DD-4E1F61D2D623}" srcId="{CC4BA84B-2921-4915-97D7-6FE180C0B71F}" destId="{C2A08118-24A9-40A8-8F4F-816E9C1617BC}" srcOrd="0" destOrd="0" parTransId="{4C5DCE08-D95A-473F-AAEC-0A0EFBCF7806}" sibTransId="{8718A868-736B-463F-98AA-F6614B4B8F37}"/>
    <dgm:cxn modelId="{9D813CD1-ACBC-40F0-B0EC-2C70EFFFA109}" srcId="{CC4BA84B-2921-4915-97D7-6FE180C0B71F}" destId="{0579F7E1-BF92-4565-B5C8-3587FBFFCD7A}" srcOrd="3" destOrd="0" parTransId="{73BB1AEC-D2CA-4125-A07F-C99F585DBDC8}" sibTransId="{F5E777B6-098D-4A3E-8114-2124B897BEFF}"/>
    <dgm:cxn modelId="{FE3DFDD7-689C-4284-9B1A-B255DEF2C0EF}" srcId="{CC4BA84B-2921-4915-97D7-6FE180C0B71F}" destId="{616F57AF-97F1-487A-9E32-60B49C75F70D}" srcOrd="2" destOrd="0" parTransId="{DF4CD7C8-6012-4928-B634-3EB4EF0E9798}" sibTransId="{5E818A77-0ECC-4148-A0D6-F3CC30963FE2}"/>
    <dgm:cxn modelId="{652E20D8-09BD-4907-925C-0481BEDCAFE7}" type="presOf" srcId="{CC4BA84B-2921-4915-97D7-6FE180C0B71F}" destId="{AEF5A1AF-3E88-4779-B74B-1B37D8F5A6E5}" srcOrd="0" destOrd="0" presId="urn:microsoft.com/office/officeart/2005/8/layout/chevron1"/>
    <dgm:cxn modelId="{AAFBFCE0-AA52-42BC-AC46-409C3DE187A1}" srcId="{CC4BA84B-2921-4915-97D7-6FE180C0B71F}" destId="{7C008E7F-9079-4736-8E57-49BEBBD2CD25}" srcOrd="1" destOrd="0" parTransId="{53A329B1-E1C6-4314-8F99-4056C531AB89}" sibTransId="{1DE6FDA7-B49A-4948-80D0-AD6810B4F489}"/>
    <dgm:cxn modelId="{B95097FC-09F8-416E-8C90-3629CEED673B}" type="presOf" srcId="{616F57AF-97F1-487A-9E32-60B49C75F70D}" destId="{37C030F7-252A-4427-BE3B-63B34E572E4A}" srcOrd="0" destOrd="0" presId="urn:microsoft.com/office/officeart/2005/8/layout/chevron1"/>
    <dgm:cxn modelId="{BF6132A1-25EA-48DE-BAEB-766A6AEE0099}" type="presParOf" srcId="{AEF5A1AF-3E88-4779-B74B-1B37D8F5A6E5}" destId="{51DDA689-8BEC-4855-8BC5-E57C962BD98D}" srcOrd="0" destOrd="0" presId="urn:microsoft.com/office/officeart/2005/8/layout/chevron1"/>
    <dgm:cxn modelId="{BF199395-11B2-4021-AA34-FD5C97E61FD9}" type="presParOf" srcId="{AEF5A1AF-3E88-4779-B74B-1B37D8F5A6E5}" destId="{514F96A2-9838-405A-8CA1-9DD175B03A65}" srcOrd="1" destOrd="0" presId="urn:microsoft.com/office/officeart/2005/8/layout/chevron1"/>
    <dgm:cxn modelId="{1E7C5069-63AF-4995-BC32-1D4A64372D50}" type="presParOf" srcId="{AEF5A1AF-3E88-4779-B74B-1B37D8F5A6E5}" destId="{9C564EEB-3A19-4025-922B-B15D86DFDC78}" srcOrd="2" destOrd="0" presId="urn:microsoft.com/office/officeart/2005/8/layout/chevron1"/>
    <dgm:cxn modelId="{CDDE8B2A-B48D-4385-A530-BC470F3BF8E6}" type="presParOf" srcId="{AEF5A1AF-3E88-4779-B74B-1B37D8F5A6E5}" destId="{394C75FF-7147-40D7-920C-C8B693BB99E1}" srcOrd="3" destOrd="0" presId="urn:microsoft.com/office/officeart/2005/8/layout/chevron1"/>
    <dgm:cxn modelId="{8304A725-E0AB-498D-9375-42944FFD3245}" type="presParOf" srcId="{AEF5A1AF-3E88-4779-B74B-1B37D8F5A6E5}" destId="{37C030F7-252A-4427-BE3B-63B34E572E4A}" srcOrd="4" destOrd="0" presId="urn:microsoft.com/office/officeart/2005/8/layout/chevron1"/>
    <dgm:cxn modelId="{BE8953CC-C6F9-4CBB-BAE3-2F52C155C8F4}" type="presParOf" srcId="{AEF5A1AF-3E88-4779-B74B-1B37D8F5A6E5}" destId="{7530DD82-CECF-4DD3-87A9-8726E5733336}" srcOrd="5" destOrd="0" presId="urn:microsoft.com/office/officeart/2005/8/layout/chevron1"/>
    <dgm:cxn modelId="{3369F4FF-59C4-46E2-A0C7-CE839BBEDD50}" type="presParOf" srcId="{AEF5A1AF-3E88-4779-B74B-1B37D8F5A6E5}" destId="{67A3A19F-E112-44D4-80CF-34B28BF6B2A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DA689-8BEC-4855-8BC5-E57C962BD98D}">
      <dsp:nvSpPr>
        <dsp:cNvPr id="0" name=""/>
        <dsp:cNvSpPr/>
      </dsp:nvSpPr>
      <dsp:spPr>
        <a:xfrm>
          <a:off x="5107" y="374864"/>
          <a:ext cx="2973158" cy="11892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tx1"/>
              </a:solidFill>
            </a:rPr>
            <a:t>CRITICAL THINKING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599739" y="374864"/>
        <a:ext cx="1783895" cy="1189263"/>
      </dsp:txXfrm>
    </dsp:sp>
    <dsp:sp modelId="{9C564EEB-3A19-4025-922B-B15D86DFDC78}">
      <dsp:nvSpPr>
        <dsp:cNvPr id="0" name=""/>
        <dsp:cNvSpPr/>
      </dsp:nvSpPr>
      <dsp:spPr>
        <a:xfrm>
          <a:off x="2680949" y="374864"/>
          <a:ext cx="2973158" cy="11892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tx1"/>
              </a:solidFill>
            </a:rPr>
            <a:t>TEAMWORK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3275581" y="374864"/>
        <a:ext cx="1783895" cy="1189263"/>
      </dsp:txXfrm>
    </dsp:sp>
    <dsp:sp modelId="{37C030F7-252A-4427-BE3B-63B34E572E4A}">
      <dsp:nvSpPr>
        <dsp:cNvPr id="0" name=""/>
        <dsp:cNvSpPr/>
      </dsp:nvSpPr>
      <dsp:spPr>
        <a:xfrm>
          <a:off x="5356792" y="374864"/>
          <a:ext cx="2973158" cy="11892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tx1"/>
              </a:solidFill>
            </a:rPr>
            <a:t>TECHNICAL SKILLS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5951424" y="374864"/>
        <a:ext cx="1783895" cy="1189263"/>
      </dsp:txXfrm>
    </dsp:sp>
    <dsp:sp modelId="{67A3A19F-E112-44D4-80CF-34B28BF6B2AD}">
      <dsp:nvSpPr>
        <dsp:cNvPr id="0" name=""/>
        <dsp:cNvSpPr/>
      </dsp:nvSpPr>
      <dsp:spPr>
        <a:xfrm>
          <a:off x="8032634" y="374864"/>
          <a:ext cx="2973158" cy="11892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tx1"/>
              </a:solidFill>
            </a:rPr>
            <a:t>POWER SKILLS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8627266" y="374864"/>
        <a:ext cx="1783895" cy="1189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3146F-FD0E-4700-AA52-A997EF4368A5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21B87-7A0C-4F66-8CC0-E547248D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09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BE2AC840-0AB0-4E5F-A36C-294A79FFAEC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35751CAC-F460-412F-90A4-85AD5C7D4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8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BE2AC840-0AB0-4E5F-A36C-294A79FFAEC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35751CAC-F460-412F-90A4-85AD5C7D4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9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BE2AC840-0AB0-4E5F-A36C-294A79FFAEC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35751CAC-F460-412F-90A4-85AD5C7D4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BE2AC840-0AB0-4E5F-A36C-294A79FFAEC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35751CAC-F460-412F-90A4-85AD5C7D4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8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BE2AC840-0AB0-4E5F-A36C-294A79FFAEC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35751CAC-F460-412F-90A4-85AD5C7D4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BE2AC840-0AB0-4E5F-A36C-294A79FFAEC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35751CAC-F460-412F-90A4-85AD5C7D4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1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BE2AC840-0AB0-4E5F-A36C-294A79FFAEC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35751CAC-F460-412F-90A4-85AD5C7D4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7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BE2AC840-0AB0-4E5F-A36C-294A79FFAEC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35751CAC-F460-412F-90A4-85AD5C7D4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7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BE2AC840-0AB0-4E5F-A36C-294A79FFAEC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35751CAC-F460-412F-90A4-85AD5C7D4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4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BE2AC840-0AB0-4E5F-A36C-294A79FFAEC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  <a:prstGeom prst="rect">
            <a:avLst/>
          </a:prstGeom>
        </p:spPr>
        <p:txBody>
          <a:bodyPr/>
          <a:lstStyle/>
          <a:p>
            <a:fld id="{35751CAC-F460-412F-90A4-85AD5C7D4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0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  <a:prstGeom prst="rect">
            <a:avLst/>
          </a:prstGeo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BE2AC840-0AB0-4E5F-A36C-294A79FFAEC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35751CAC-F460-412F-90A4-85AD5C7D4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5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BE2AC840-0AB0-4E5F-A36C-294A79FFAEC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35751CAC-F460-412F-90A4-85AD5C7D4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BE2AC840-0AB0-4E5F-A36C-294A79FFAEC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35751CAC-F460-412F-90A4-85AD5C7D4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6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BE2AC840-0AB0-4E5F-A36C-294A79FFAEC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35751CAC-F460-412F-90A4-85AD5C7D4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3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44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BE2AC840-0AB0-4E5F-A36C-294A79FFAEC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35751CAC-F460-412F-90A4-85AD5C7D4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3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BE2AC840-0AB0-4E5F-A36C-294A79FFAEC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35751CAC-F460-412F-90A4-85AD5C7D4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3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6" name="Rectangle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590BE0A-377B-4518-B6E7-671E15911CB4}"/>
              </a:ext>
            </a:extLst>
          </p:cNvPr>
          <p:cNvSpPr/>
          <p:nvPr userDrawn="1"/>
        </p:nvSpPr>
        <p:spPr>
          <a:xfrm>
            <a:off x="11297996" y="6217920"/>
            <a:ext cx="355600" cy="4030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latin typeface="Arial Black" panose="020B0A04020102020204" pitchFamily="34" charset="0"/>
              </a:rPr>
              <a:t>&lt;</a:t>
            </a:r>
          </a:p>
        </p:txBody>
      </p:sp>
      <p:sp>
        <p:nvSpPr>
          <p:cNvPr id="15" name="Rectangle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E449EFD-E22D-42FE-BC13-0AFB2E93D7E9}"/>
              </a:ext>
            </a:extLst>
          </p:cNvPr>
          <p:cNvSpPr/>
          <p:nvPr userDrawn="1"/>
        </p:nvSpPr>
        <p:spPr>
          <a:xfrm>
            <a:off x="11673992" y="6215654"/>
            <a:ext cx="364190" cy="40301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latin typeface="Arial Black" panose="020B0A04020102020204" pitchFamily="34" charset="0"/>
              </a:rPr>
              <a:t>&gt;</a:t>
            </a:r>
          </a:p>
        </p:txBody>
      </p:sp>
      <p:sp>
        <p:nvSpPr>
          <p:cNvPr id="4" name="Rectangle 3">
            <a:hlinkClick r:id="rId19" action="ppaction://hlinksldjump"/>
            <a:extLst>
              <a:ext uri="{FF2B5EF4-FFF2-40B4-BE49-F238E27FC236}">
                <a16:creationId xmlns:a16="http://schemas.microsoft.com/office/drawing/2014/main" id="{50B67EA5-1976-41B8-B0ED-7B93BF4D4A56}"/>
              </a:ext>
            </a:extLst>
          </p:cNvPr>
          <p:cNvSpPr/>
          <p:nvPr userDrawn="1"/>
        </p:nvSpPr>
        <p:spPr>
          <a:xfrm>
            <a:off x="8839200" y="6217920"/>
            <a:ext cx="2438400" cy="396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0" dirty="0">
                <a:latin typeface="Arial Black" panose="020B0A04020102020204" pitchFamily="34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91184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E31278-ECBD-4EE6-A558-101DA5C48F03}"/>
              </a:ext>
            </a:extLst>
          </p:cNvPr>
          <p:cNvSpPr/>
          <p:nvPr/>
        </p:nvSpPr>
        <p:spPr>
          <a:xfrm>
            <a:off x="1838849" y="304800"/>
            <a:ext cx="982710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Agency FB" panose="020B0503020202020204" pitchFamily="34" charset="0"/>
                <a:cs typeface="Aharoni" panose="020B0604020202020204" pitchFamily="2" charset="-79"/>
              </a:rPr>
              <a:t>Slyconian Logic: 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Aharoni" panose="020B0604020202020204" pitchFamily="2" charset="-79"/>
              </a:rPr>
              <a:t>A Kinesthetic/Student Facilitated Approach 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Aharoni" panose="020B0604020202020204" pitchFamily="2" charset="-79"/>
              </a:rPr>
              <a:t>to Teaching and Learning</a:t>
            </a:r>
          </a:p>
          <a:p>
            <a:pPr algn="ctr"/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Aharoni" panose="020B0604020202020204" pitchFamily="2" charset="-79"/>
            </a:endParaRPr>
          </a:p>
          <a:p>
            <a:pPr algn="ctr"/>
            <a:r>
              <a:rPr lang="en-US" sz="4800" b="1" dirty="0">
                <a:latin typeface="Agency FB" panose="020B0503020202020204" pitchFamily="34" charset="0"/>
                <a:cs typeface="Aharoni" panose="020B0604020202020204" pitchFamily="2" charset="-79"/>
              </a:rPr>
              <a:t>“Why I Do What I do”</a:t>
            </a:r>
          </a:p>
          <a:p>
            <a:pPr algn="ctr"/>
            <a:endParaRPr lang="en-US" sz="4800" b="1" dirty="0">
              <a:latin typeface="Agency FB" panose="020B0503020202020204" pitchFamily="34" charset="0"/>
              <a:cs typeface="Aharoni" panose="020B0604020202020204" pitchFamily="2" charset="-79"/>
            </a:endParaRPr>
          </a:p>
          <a:p>
            <a:pPr algn="ctr"/>
            <a:r>
              <a:rPr lang="en-US" sz="4800" b="1" dirty="0" err="1">
                <a:latin typeface="Agency FB" panose="020B0503020202020204" pitchFamily="34" charset="0"/>
                <a:cs typeface="Aharoni" panose="020B0604020202020204" pitchFamily="2" charset="-79"/>
              </a:rPr>
              <a:t>kevin</a:t>
            </a:r>
            <a:r>
              <a:rPr lang="en-US" sz="4800" b="1" dirty="0">
                <a:latin typeface="Agency FB" panose="020B0503020202020204" pitchFamily="34" charset="0"/>
                <a:cs typeface="Aharoni" panose="020B0604020202020204" pitchFamily="2" charset="-79"/>
              </a:rPr>
              <a:t> duress sly </a:t>
            </a:r>
            <a:r>
              <a:rPr lang="en-US" sz="4800" b="1" dirty="0" err="1">
                <a:latin typeface="Agency FB" panose="020B0503020202020204" pitchFamily="34" charset="0"/>
                <a:cs typeface="Aharoni" panose="020B0604020202020204" pitchFamily="2" charset="-79"/>
              </a:rPr>
              <a:t>ed.d.</a:t>
            </a:r>
            <a:endParaRPr lang="en-US" sz="4800" b="1" dirty="0">
              <a:latin typeface="Agency FB" panose="020B0503020202020204" pitchFamily="34" charset="0"/>
              <a:cs typeface="Aharoni" panose="020B0604020202020204" pitchFamily="2" charset="-79"/>
            </a:endParaRPr>
          </a:p>
          <a:p>
            <a:pPr algn="ctr"/>
            <a:r>
              <a:rPr lang="en-US" sz="4800" b="1" dirty="0">
                <a:latin typeface="Agency FB" panose="020B0503020202020204" pitchFamily="34" charset="0"/>
                <a:cs typeface="Aharoni" panose="020B0604020202020204" pitchFamily="2" charset="-79"/>
              </a:rPr>
              <a:t>Philosopher of Digital Education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69797D-BFEE-EF6C-6C18-2F9A4F3DA5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813" t="90417" r="27968" b="2083"/>
          <a:stretch/>
        </p:blipFill>
        <p:spPr>
          <a:xfrm>
            <a:off x="8782050" y="6200775"/>
            <a:ext cx="33147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7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56402C-F038-4C87-B053-AB6890B94DD6}"/>
              </a:ext>
            </a:extLst>
          </p:cNvPr>
          <p:cNvSpPr/>
          <p:nvPr/>
        </p:nvSpPr>
        <p:spPr>
          <a:xfrm>
            <a:off x="2476500" y="1080623"/>
            <a:ext cx="86182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MAN IS A HYPOCRITE!</a:t>
            </a:r>
          </a:p>
          <a:p>
            <a:pPr algn="ctr"/>
            <a:endParaRPr lang="en-US" sz="4800" b="1" dirty="0"/>
          </a:p>
          <a:p>
            <a:pPr algn="ctr"/>
            <a:r>
              <a:rPr lang="en-US" sz="4800" b="1" dirty="0"/>
              <a:t>NO ONE LIVES UP TO </a:t>
            </a:r>
            <a:br>
              <a:rPr lang="en-US" sz="4800" b="1" dirty="0"/>
            </a:br>
            <a:r>
              <a:rPr lang="en-US" sz="4800" b="1" dirty="0"/>
              <a:t>HIS or HER PRETENSIONS!</a:t>
            </a:r>
          </a:p>
          <a:p>
            <a:pPr algn="ctr"/>
            <a:endParaRPr lang="en-US" sz="4800" b="1" dirty="0"/>
          </a:p>
          <a:p>
            <a:pPr algn="ctr"/>
            <a:r>
              <a:rPr lang="en-US" sz="4800" b="1" dirty="0"/>
              <a:t>IT TIME TO GET REAL!</a:t>
            </a:r>
          </a:p>
        </p:txBody>
      </p:sp>
    </p:spTree>
    <p:extLst>
      <p:ext uri="{BB962C8B-B14F-4D97-AF65-F5344CB8AC3E}">
        <p14:creationId xmlns:p14="http://schemas.microsoft.com/office/powerpoint/2010/main" val="356033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56402C-F038-4C87-B053-AB6890B94DD6}"/>
              </a:ext>
            </a:extLst>
          </p:cNvPr>
          <p:cNvSpPr/>
          <p:nvPr/>
        </p:nvSpPr>
        <p:spPr>
          <a:xfrm>
            <a:off x="1876424" y="1852148"/>
            <a:ext cx="90773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/>
              <a:t>“LET’S GET BUSY!!!”</a:t>
            </a:r>
          </a:p>
          <a:p>
            <a:pPr algn="ctr"/>
            <a:endParaRPr lang="en-US" sz="6000" b="1" dirty="0"/>
          </a:p>
          <a:p>
            <a:pPr algn="r"/>
            <a:r>
              <a:rPr lang="en-US" sz="6000" b="1" dirty="0"/>
              <a:t>ARSENIO HALL</a:t>
            </a:r>
          </a:p>
        </p:txBody>
      </p:sp>
    </p:spTree>
    <p:extLst>
      <p:ext uri="{BB962C8B-B14F-4D97-AF65-F5344CB8AC3E}">
        <p14:creationId xmlns:p14="http://schemas.microsoft.com/office/powerpoint/2010/main" val="162605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4EBA5E1-E581-4A98-84E0-DC3162D8DB41}"/>
              </a:ext>
            </a:extLst>
          </p:cNvPr>
          <p:cNvSpPr/>
          <p:nvPr/>
        </p:nvSpPr>
        <p:spPr>
          <a:xfrm>
            <a:off x="1685925" y="426511"/>
            <a:ext cx="1027747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THESIS: STUDENT DEVELOPMENTAL  THEORY</a:t>
            </a:r>
          </a:p>
          <a:p>
            <a:pPr algn="ctr"/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Chickering’s Theory of Student </a:t>
            </a:r>
            <a:r>
              <a:rPr lang="en-US" sz="2800" b="1" dirty="0">
                <a:solidFill>
                  <a:srgbClr val="FF0000"/>
                </a:solidFill>
              </a:rPr>
              <a:t>Identity</a:t>
            </a:r>
            <a:r>
              <a:rPr lang="en-US" sz="2800" b="1" dirty="0"/>
              <a:t> Development (Chickering, 1969)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Astin's theory of Student Environment </a:t>
            </a:r>
            <a:r>
              <a:rPr lang="en-US" sz="2800" b="1" dirty="0">
                <a:solidFill>
                  <a:srgbClr val="FF0000"/>
                </a:solidFill>
              </a:rPr>
              <a:t>Engagement</a:t>
            </a:r>
            <a:r>
              <a:rPr lang="en-US" sz="2800" b="1" dirty="0"/>
              <a:t> (Astin, 1984)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Tinto’s Theory of Student </a:t>
            </a:r>
            <a:r>
              <a:rPr lang="en-US" sz="2800" b="1" dirty="0">
                <a:solidFill>
                  <a:srgbClr val="FF0000"/>
                </a:solidFill>
              </a:rPr>
              <a:t>Retention</a:t>
            </a:r>
            <a:r>
              <a:rPr lang="en-US" sz="2800" b="1" dirty="0"/>
              <a:t> (Tinto, 1975)</a:t>
            </a:r>
          </a:p>
          <a:p>
            <a:pPr algn="ctr"/>
            <a:endParaRPr lang="en-US" sz="2800" b="1" dirty="0"/>
          </a:p>
          <a:p>
            <a:r>
              <a:rPr lang="en-US" sz="2800" b="1" dirty="0"/>
              <a:t>Important aspects of student retention and persistence,  which significantly affects academic performance.</a:t>
            </a:r>
          </a:p>
        </p:txBody>
      </p:sp>
    </p:spTree>
    <p:extLst>
      <p:ext uri="{BB962C8B-B14F-4D97-AF65-F5344CB8AC3E}">
        <p14:creationId xmlns:p14="http://schemas.microsoft.com/office/powerpoint/2010/main" val="225678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A1E9FB-2519-455C-80A3-BDE864C55A62}"/>
              </a:ext>
            </a:extLst>
          </p:cNvPr>
          <p:cNvSpPr/>
          <p:nvPr/>
        </p:nvSpPr>
        <p:spPr>
          <a:xfrm>
            <a:off x="1647825" y="321733"/>
            <a:ext cx="9714441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n>
                  <a:solidFill>
                    <a:schemeClr val="tx1"/>
                  </a:solidFill>
                </a:ln>
              </a:rPr>
              <a:t>A Kinesthetic Approach to Teaching</a:t>
            </a:r>
          </a:p>
          <a:p>
            <a:endParaRPr lang="en-US" sz="1400" b="1" dirty="0">
              <a:ln>
                <a:solidFill>
                  <a:schemeClr val="tx1"/>
                </a:solidFill>
              </a:ln>
            </a:endParaRPr>
          </a:p>
          <a:p>
            <a:pPr algn="just"/>
            <a:r>
              <a:rPr lang="en-US" sz="3000" dirty="0">
                <a:ln>
                  <a:solidFill>
                    <a:schemeClr val="tx1"/>
                  </a:solidFill>
                </a:ln>
              </a:rPr>
              <a:t>This is a foundation for Student Facilitated Learning using muscular movement in response to visual, auditory and tactile/touch/tangible/relevant stimulation (hands-on) – rather than just listening to a lecture or watching demonstrations.  This approach relies 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713E4F-8FB7-5C4B-BE17-9CCDDB2D71ED}"/>
              </a:ext>
            </a:extLst>
          </p:cNvPr>
          <p:cNvSpPr txBox="1"/>
          <p:nvPr/>
        </p:nvSpPr>
        <p:spPr>
          <a:xfrm>
            <a:off x="1931832" y="3723271"/>
            <a:ext cx="602456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/>
              <a:t>•	Instructor/Student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3000" dirty="0"/>
              <a:t>articipation</a:t>
            </a:r>
          </a:p>
          <a:p>
            <a:r>
              <a:rPr lang="en-US" sz="3000" dirty="0"/>
              <a:t>•	Instructor/Student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000" dirty="0"/>
              <a:t>nteractive</a:t>
            </a:r>
          </a:p>
          <a:p>
            <a:r>
              <a:rPr lang="en-US" sz="3000" dirty="0"/>
              <a:t>•	Instructor/Student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3000" dirty="0"/>
              <a:t>ngagement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831BCC-14F3-1716-CA12-37DBD4D54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075" y="3571875"/>
            <a:ext cx="3267107" cy="17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5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FD4F21-7E28-49AB-91F9-F686E4629381}"/>
              </a:ext>
            </a:extLst>
          </p:cNvPr>
          <p:cNvSpPr/>
          <p:nvPr/>
        </p:nvSpPr>
        <p:spPr>
          <a:xfrm>
            <a:off x="2093384" y="978958"/>
            <a:ext cx="87555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Student Facilitated Learning</a:t>
            </a:r>
          </a:p>
          <a:p>
            <a:pPr algn="ctr"/>
            <a:r>
              <a:rPr lang="en-US" sz="3600" b="1" dirty="0"/>
              <a:t>Through Peer-2-Peer Teaching </a:t>
            </a:r>
          </a:p>
          <a:p>
            <a:pPr algn="ctr"/>
            <a:endParaRPr lang="en-US" sz="3600" b="1" dirty="0"/>
          </a:p>
          <a:p>
            <a:pPr algn="just"/>
            <a:r>
              <a:rPr lang="en-US" sz="3600" dirty="0"/>
              <a:t>Instructor takes on the role as a facilitator in the classroom – allowing the students to take center stage in their classroom experience and become the Subject Matter Experts (SME). </a:t>
            </a:r>
          </a:p>
        </p:txBody>
      </p:sp>
    </p:spTree>
    <p:extLst>
      <p:ext uri="{BB962C8B-B14F-4D97-AF65-F5344CB8AC3E}">
        <p14:creationId xmlns:p14="http://schemas.microsoft.com/office/powerpoint/2010/main" val="78953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5D9A64-2BE0-4E0B-8609-6236CD34489A}"/>
              </a:ext>
            </a:extLst>
          </p:cNvPr>
          <p:cNvSpPr/>
          <p:nvPr/>
        </p:nvSpPr>
        <p:spPr>
          <a:xfrm>
            <a:off x="1581151" y="723611"/>
            <a:ext cx="102584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By facilitating student learning instead of presenting students with information and having them to regurgitate the information as is common in the traditional system of education –  students are encouraged to take on a more active role in learning.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418B18-4A0B-39D4-6FDA-2A4E177E11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13" t="41251" r="9609" b="11805"/>
          <a:stretch/>
        </p:blipFill>
        <p:spPr>
          <a:xfrm>
            <a:off x="1733550" y="2714624"/>
            <a:ext cx="9805067" cy="333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8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55CCA5-0296-430D-BA50-212C8EEEB29D}"/>
              </a:ext>
            </a:extLst>
          </p:cNvPr>
          <p:cNvSpPr/>
          <p:nvPr/>
        </p:nvSpPr>
        <p:spPr>
          <a:xfrm>
            <a:off x="2015558" y="304800"/>
            <a:ext cx="954825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800" b="1" dirty="0"/>
              <a:t>Peer-2-Peer teaching focuses on increasing student understanding, comprehension, and socialization. </a:t>
            </a:r>
          </a:p>
          <a:p>
            <a:pPr algn="just"/>
            <a:endParaRPr lang="en-US" sz="1400" b="1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800" b="1" dirty="0"/>
              <a:t>Leads to open-ended student-led presentations.</a:t>
            </a:r>
          </a:p>
          <a:p>
            <a:pPr algn="just"/>
            <a:endParaRPr lang="en-US" sz="1400" b="1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800" b="1" dirty="0"/>
              <a:t>Leads to open-ended student-led discussions.</a:t>
            </a:r>
          </a:p>
          <a:p>
            <a:pPr algn="just"/>
            <a:endParaRPr lang="en-US" sz="1400" b="1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800" b="1" dirty="0"/>
              <a:t>‍Student-led learning is an education style that emphasizes self-directed education, creativity, and discovery, rather than rote memorization or traditional lecture-style education.</a:t>
            </a:r>
          </a:p>
          <a:p>
            <a:pPr algn="just"/>
            <a:endParaRPr lang="en-US" sz="1400" b="1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800" b="1" dirty="0"/>
              <a:t>Changes the educational paradigm and forces students to give up the passive roles that they once took on in the classroom.</a:t>
            </a:r>
          </a:p>
        </p:txBody>
      </p:sp>
    </p:spTree>
    <p:extLst>
      <p:ext uri="{BB962C8B-B14F-4D97-AF65-F5344CB8AC3E}">
        <p14:creationId xmlns:p14="http://schemas.microsoft.com/office/powerpoint/2010/main" val="327688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A1E9FB-2519-455C-80A3-BDE864C55A62}"/>
              </a:ext>
            </a:extLst>
          </p:cNvPr>
          <p:cNvSpPr/>
          <p:nvPr/>
        </p:nvSpPr>
        <p:spPr>
          <a:xfrm>
            <a:off x="1885950" y="1343783"/>
            <a:ext cx="9677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The Kinesthetic Approach to Teaching is used to improve students’ abilities in the areas of: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B9CAA9C-E7E3-4B3B-B886-1C1DC309FE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0893945"/>
              </p:ext>
            </p:extLst>
          </p:nvPr>
        </p:nvGraphicFramePr>
        <p:xfrm>
          <a:off x="1085851" y="3282775"/>
          <a:ext cx="11010900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867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DDA689-8BEC-4855-8BC5-E57C962BD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1DDA689-8BEC-4855-8BC5-E57C962BD9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564EEB-3A19-4025-922B-B15D86DFD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C564EEB-3A19-4025-922B-B15D86DFDC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C030F7-252A-4427-BE3B-63B34E572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37C030F7-252A-4427-BE3B-63B34E572E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A3A19F-E112-44D4-80CF-34B28BF6B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67A3A19F-E112-44D4-80CF-34B28BF6B2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47E281-1304-49E8-AC0C-2BBB7040528F}"/>
              </a:ext>
            </a:extLst>
          </p:cNvPr>
          <p:cNvSpPr/>
          <p:nvPr/>
        </p:nvSpPr>
        <p:spPr>
          <a:xfrm>
            <a:off x="1871660" y="304800"/>
            <a:ext cx="97440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“A man who can’t get into heaven in a red coat,  won’t find it any easier wearing a blue one!”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B02F34-123B-136D-FF45-E63F2EECB86B}"/>
              </a:ext>
            </a:extLst>
          </p:cNvPr>
          <p:cNvSpPr/>
          <p:nvPr/>
        </p:nvSpPr>
        <p:spPr>
          <a:xfrm>
            <a:off x="1533522" y="1768614"/>
            <a:ext cx="104203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Who are you following?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Who’s thinking for you?</a:t>
            </a:r>
          </a:p>
          <a:p>
            <a:pPr algn="ctr"/>
            <a:endParaRPr lang="en-US" sz="3600" b="1" dirty="0"/>
          </a:p>
          <a:p>
            <a:pPr algn="just"/>
            <a:r>
              <a:rPr lang="en-US" sz="3600" b="1" dirty="0"/>
              <a:t>It’s time to break the vicious cycle and discover the true baseline of what is true!</a:t>
            </a:r>
          </a:p>
          <a:p>
            <a:pPr algn="r"/>
            <a:r>
              <a:rPr lang="en-US" sz="3600" b="1" dirty="0"/>
              <a:t>Pastor, Paul </a:t>
            </a:r>
            <a:r>
              <a:rPr lang="en-US" sz="3600" b="1" dirty="0" err="1"/>
              <a:t>Sibbley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5807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15AFD3-0715-44B0-89CB-C8170CD568E5}"/>
              </a:ext>
            </a:extLst>
          </p:cNvPr>
          <p:cNvSpPr/>
          <p:nvPr/>
        </p:nvSpPr>
        <p:spPr>
          <a:xfrm>
            <a:off x="1895475" y="876300"/>
            <a:ext cx="973836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/>
              <a:t>“We live in this restricted world, but we are no longer imprisoned by it!”</a:t>
            </a:r>
          </a:p>
          <a:p>
            <a:pPr algn="r"/>
            <a:r>
              <a:rPr lang="en-US" sz="3500" b="1" dirty="0"/>
              <a:t>Ernst Cassirer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152B9A-83B2-ED85-3C42-8FAA9E0B922A}"/>
              </a:ext>
            </a:extLst>
          </p:cNvPr>
          <p:cNvGrpSpPr/>
          <p:nvPr/>
        </p:nvGrpSpPr>
        <p:grpSpPr>
          <a:xfrm>
            <a:off x="1608830" y="3252216"/>
            <a:ext cx="10187934" cy="1708160"/>
            <a:chOff x="1608830" y="2690241"/>
            <a:chExt cx="10187934" cy="17081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CDDFD99-AAAD-431B-B97A-359EE8778408}"/>
                </a:ext>
              </a:extLst>
            </p:cNvPr>
            <p:cNvSpPr/>
            <p:nvPr/>
          </p:nvSpPr>
          <p:spPr>
            <a:xfrm>
              <a:off x="3538575" y="2690241"/>
              <a:ext cx="8258189" cy="170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500" b="1" dirty="0"/>
                <a:t>"Untied dogs in a dogmatic society, but I aint your average Huckle Berry Hound!"</a:t>
              </a:r>
            </a:p>
            <a:p>
              <a:pPr algn="r"/>
              <a:r>
                <a:rPr lang="en-US" sz="3500" b="1" dirty="0"/>
                <a:t>George Clinton – Atomic Dog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42BCEC1-885A-4B0A-9D48-AB4581517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8830" y="2891208"/>
              <a:ext cx="1497666" cy="1477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571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372</TotalTime>
  <Words>450</Words>
  <Application>Microsoft Office PowerPoint</Application>
  <PresentationFormat>Widescreen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Agency FB</vt:lpstr>
      <vt:lpstr>Arial</vt:lpstr>
      <vt:lpstr>Arial Black</vt:lpstr>
      <vt:lpstr>Calibri</vt:lpstr>
      <vt:lpstr>Corbel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 Sly</dc:creator>
  <cp:lastModifiedBy>Kevin Sly</cp:lastModifiedBy>
  <cp:revision>32</cp:revision>
  <cp:lastPrinted>2018-05-05T23:42:04Z</cp:lastPrinted>
  <dcterms:created xsi:type="dcterms:W3CDTF">2018-05-04T11:59:38Z</dcterms:created>
  <dcterms:modified xsi:type="dcterms:W3CDTF">2023-09-04T14:55:43Z</dcterms:modified>
</cp:coreProperties>
</file>